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  <p:sldId id="270" r:id="rId9"/>
    <p:sldId id="272" r:id="rId10"/>
    <p:sldId id="274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261CDD-1952-4D40-B67E-2CCD1C9B186C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F7D8CB1-5644-4753-A950-0172F48B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61CDD-1952-4D40-B67E-2CCD1C9B186C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D8CB1-5644-4753-A950-0172F48B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4261CDD-1952-4D40-B67E-2CCD1C9B186C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7D8CB1-5644-4753-A950-0172F48B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61CDD-1952-4D40-B67E-2CCD1C9B186C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D8CB1-5644-4753-A950-0172F48B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261CDD-1952-4D40-B67E-2CCD1C9B186C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F7D8CB1-5644-4753-A950-0172F48B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61CDD-1952-4D40-B67E-2CCD1C9B186C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D8CB1-5644-4753-A950-0172F48B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61CDD-1952-4D40-B67E-2CCD1C9B186C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D8CB1-5644-4753-A950-0172F48B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61CDD-1952-4D40-B67E-2CCD1C9B186C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D8CB1-5644-4753-A950-0172F48B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261CDD-1952-4D40-B67E-2CCD1C9B186C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D8CB1-5644-4753-A950-0172F48B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61CDD-1952-4D40-B67E-2CCD1C9B186C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D8CB1-5644-4753-A950-0172F48B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61CDD-1952-4D40-B67E-2CCD1C9B186C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D8CB1-5644-4753-A950-0172F48B44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4261CDD-1952-4D40-B67E-2CCD1C9B186C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F7D8CB1-5644-4753-A950-0172F48B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TRITURATION IN CENTESIMAL SCALE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     </a:t>
            </a:r>
            <a:r>
              <a:rPr lang="en-US" dirty="0" err="1" smtClean="0"/>
              <a:t>Dr.Venugopal.K.G</a:t>
            </a:r>
            <a:endParaRPr lang="en-US" dirty="0" smtClean="0"/>
          </a:p>
          <a:p>
            <a:r>
              <a:rPr lang="en-US" dirty="0" smtClean="0"/>
              <a:t>           Associate Professor</a:t>
            </a:r>
          </a:p>
          <a:p>
            <a:r>
              <a:rPr lang="en-US" dirty="0" smtClean="0"/>
              <a:t>           Dept of Pharmacy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709160"/>
          </a:xfrm>
        </p:spPr>
        <p:txBody>
          <a:bodyPr>
            <a:noAutofit/>
          </a:bodyPr>
          <a:lstStyle/>
          <a:p>
            <a:r>
              <a:rPr lang="en-US" sz="3200" dirty="0" smtClean="0"/>
              <a:t>To prepare 10 g of </a:t>
            </a:r>
            <a:r>
              <a:rPr lang="en-US" sz="3200" dirty="0" err="1" smtClean="0"/>
              <a:t>sulphur</a:t>
            </a:r>
            <a:r>
              <a:rPr lang="en-US" sz="3200" dirty="0" smtClean="0"/>
              <a:t> </a:t>
            </a:r>
            <a:r>
              <a:rPr lang="en-US" sz="3200" dirty="0" smtClean="0"/>
              <a:t>2C</a:t>
            </a:r>
            <a:r>
              <a:rPr lang="en-US" sz="3200" dirty="0" smtClean="0"/>
              <a:t>, </a:t>
            </a:r>
          </a:p>
          <a:p>
            <a:pPr>
              <a:buNone/>
            </a:pPr>
            <a:r>
              <a:rPr lang="en-US" sz="3200" dirty="0" smtClean="0"/>
              <a:t>    the ratio between </a:t>
            </a:r>
            <a:r>
              <a:rPr lang="en-US" sz="3200" dirty="0" smtClean="0"/>
              <a:t> </a:t>
            </a:r>
            <a:r>
              <a:rPr lang="en-US" sz="3200" dirty="0" err="1" smtClean="0"/>
              <a:t>sulphur</a:t>
            </a:r>
            <a:r>
              <a:rPr lang="en-US" sz="3200" dirty="0" smtClean="0"/>
              <a:t> 1 C  </a:t>
            </a:r>
            <a:r>
              <a:rPr lang="en-US" sz="3200" dirty="0" smtClean="0"/>
              <a:t>and sugar of milk = 1:99</a:t>
            </a:r>
          </a:p>
          <a:p>
            <a:pPr lvl="0">
              <a:buFont typeface="Wingdings" pitchFamily="2" charset="2"/>
              <a:buChar char="Ø"/>
            </a:pPr>
            <a:r>
              <a:rPr lang="en-US" sz="3200" b="1" dirty="0" smtClean="0"/>
              <a:t>  T</a:t>
            </a:r>
            <a:r>
              <a:rPr lang="en-US" sz="3200" dirty="0" smtClean="0"/>
              <a:t>o prepare 100g of </a:t>
            </a:r>
            <a:r>
              <a:rPr lang="en-US" sz="3200" dirty="0" err="1" smtClean="0"/>
              <a:t>Sulphur</a:t>
            </a:r>
            <a:r>
              <a:rPr lang="en-US" sz="3200" dirty="0" smtClean="0"/>
              <a:t> 1C, amount of </a:t>
            </a:r>
            <a:r>
              <a:rPr lang="en-US" sz="3200" dirty="0" err="1" smtClean="0"/>
              <a:t>sulphur</a:t>
            </a:r>
            <a:r>
              <a:rPr lang="en-US" sz="3200" dirty="0" smtClean="0"/>
              <a:t> 1C </a:t>
            </a:r>
            <a:r>
              <a:rPr lang="en-US" sz="3200" dirty="0" smtClean="0"/>
              <a:t>to be taken = 1 g</a:t>
            </a:r>
          </a:p>
          <a:p>
            <a:pPr lvl="0"/>
            <a:r>
              <a:rPr lang="en-US" sz="3200" dirty="0" smtClean="0"/>
              <a:t>Amount of sugar of milk to be taken = 99g</a:t>
            </a:r>
          </a:p>
          <a:p>
            <a:pPr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/>
          </a:bodyPr>
          <a:lstStyle/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To prepare 10g of </a:t>
            </a:r>
            <a:r>
              <a:rPr lang="en-US" sz="2800" dirty="0" err="1" smtClean="0"/>
              <a:t>Sulphur</a:t>
            </a:r>
            <a:r>
              <a:rPr lang="en-US" sz="2800" dirty="0" smtClean="0"/>
              <a:t> </a:t>
            </a:r>
            <a:r>
              <a:rPr lang="en-US" sz="2800" dirty="0" smtClean="0"/>
              <a:t>2C</a:t>
            </a:r>
            <a:r>
              <a:rPr lang="en-US" sz="2800" dirty="0" smtClean="0"/>
              <a:t>, amount of  </a:t>
            </a:r>
            <a:r>
              <a:rPr lang="en-US" sz="2800" dirty="0" err="1" smtClean="0"/>
              <a:t>Sulphur</a:t>
            </a:r>
            <a:r>
              <a:rPr lang="en-US" sz="2800" dirty="0" smtClean="0"/>
              <a:t> </a:t>
            </a:r>
            <a:r>
              <a:rPr lang="en-US" sz="2800" dirty="0" smtClean="0"/>
              <a:t>1C </a:t>
            </a:r>
            <a:r>
              <a:rPr lang="en-US" sz="2800" dirty="0" smtClean="0"/>
              <a:t>to be taken</a:t>
            </a:r>
          </a:p>
          <a:p>
            <a:r>
              <a:rPr lang="en-US" sz="2800" dirty="0" smtClean="0"/>
              <a:t>                                  = 1/100x10 = 0.1g = 100mg</a:t>
            </a:r>
          </a:p>
          <a:p>
            <a:pPr lvl="0"/>
            <a:r>
              <a:rPr lang="en-US" sz="2800" dirty="0" smtClean="0"/>
              <a:t>Amount of sugar of milk to be taken = 10-0.1</a:t>
            </a:r>
          </a:p>
          <a:p>
            <a:r>
              <a:rPr lang="en-US" sz="2800" dirty="0" smtClean="0"/>
              <a:t>                                                                = 9.9g</a:t>
            </a:r>
          </a:p>
          <a:p>
            <a:r>
              <a:rPr lang="en-US" sz="2800" dirty="0" smtClean="0"/>
              <a:t>=  9g 900mg</a:t>
            </a:r>
          </a:p>
          <a:p>
            <a:pPr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TRITURATION IN CENTESIMAL  </a:t>
            </a:r>
            <a:r>
              <a:rPr lang="en-US" dirty="0" err="1" smtClean="0"/>
              <a:t>SCALE:Preparation</a:t>
            </a:r>
            <a:r>
              <a:rPr lang="en-US" dirty="0" smtClean="0"/>
              <a:t> of </a:t>
            </a:r>
            <a:r>
              <a:rPr lang="en-US" dirty="0" err="1" smtClean="0"/>
              <a:t>Sulphur</a:t>
            </a:r>
            <a:r>
              <a:rPr lang="en-US" dirty="0" smtClean="0"/>
              <a:t> </a:t>
            </a:r>
            <a:r>
              <a:rPr lang="en-US" dirty="0" smtClean="0"/>
              <a:t>2C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/>
              <a:t>AIM: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 To prepare 10g of  </a:t>
            </a:r>
            <a:r>
              <a:rPr lang="en-US" sz="3600" dirty="0" err="1" smtClean="0"/>
              <a:t>Sulphur</a:t>
            </a:r>
            <a:r>
              <a:rPr lang="en-US" sz="3600" dirty="0" smtClean="0"/>
              <a:t> </a:t>
            </a:r>
            <a:r>
              <a:rPr lang="en-US" sz="3600" dirty="0" smtClean="0"/>
              <a:t>2C</a:t>
            </a:r>
            <a:endParaRPr lang="en-US" sz="3600" dirty="0" smtClean="0"/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r>
              <a:rPr lang="en-US" u="sng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285860"/>
            <a:ext cx="8183880" cy="4786346"/>
          </a:xfrm>
        </p:spPr>
        <p:txBody>
          <a:bodyPr>
            <a:normAutofit/>
          </a:bodyPr>
          <a:lstStyle/>
          <a:p>
            <a:pPr marL="651510" indent="-514350">
              <a:buAutoNum type="arabicPeriod"/>
            </a:pPr>
            <a:r>
              <a:rPr lang="en-US" sz="3200" dirty="0" err="1" smtClean="0"/>
              <a:t>Sulphur</a:t>
            </a:r>
            <a:r>
              <a:rPr lang="en-US" sz="3200" dirty="0" smtClean="0"/>
              <a:t> </a:t>
            </a:r>
            <a:r>
              <a:rPr lang="en-US" sz="3200" dirty="0" smtClean="0"/>
              <a:t>1C</a:t>
            </a:r>
            <a:endParaRPr lang="en-US" sz="3200" dirty="0" smtClean="0"/>
          </a:p>
          <a:p>
            <a:pPr marL="651510" indent="-514350">
              <a:buAutoNum type="arabicPeriod"/>
            </a:pPr>
            <a:r>
              <a:rPr lang="en-US" sz="3200" dirty="0" smtClean="0"/>
              <a:t> Sugar of milk</a:t>
            </a:r>
          </a:p>
          <a:p>
            <a:pPr marL="651510" indent="-514350">
              <a:buAutoNum type="arabicPeriod"/>
            </a:pPr>
            <a:r>
              <a:rPr lang="en-US" sz="3200" dirty="0" smtClean="0"/>
              <a:t> A clean unglazed porcelain mortar and pestle</a:t>
            </a:r>
          </a:p>
          <a:p>
            <a:pPr marL="651510" indent="-514350">
              <a:buAutoNum type="arabicPeriod"/>
            </a:pPr>
            <a:r>
              <a:rPr lang="en-US" sz="3200" dirty="0" smtClean="0"/>
              <a:t> A stainless steel spatula </a:t>
            </a:r>
          </a:p>
          <a:p>
            <a:pPr marL="651510" indent="-514350">
              <a:buAutoNum type="arabicPeriod"/>
            </a:pPr>
            <a:r>
              <a:rPr lang="en-US" sz="3200" dirty="0" smtClean="0"/>
              <a:t> Wrist watch or stop watch</a:t>
            </a:r>
          </a:p>
          <a:p>
            <a:pPr marL="651510" indent="-514350">
              <a:buAutoNum type="arabicPeriod"/>
            </a:pPr>
            <a:r>
              <a:rPr lang="en-US" sz="3200" dirty="0" smtClean="0"/>
              <a:t> Materials for labeling, balance and weight.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 </a:t>
            </a:r>
            <a:r>
              <a:rPr lang="en-US" sz="4400" dirty="0" smtClean="0"/>
              <a:t>0.1gram of   </a:t>
            </a:r>
            <a:r>
              <a:rPr lang="en-US" sz="4400" dirty="0" err="1" smtClean="0"/>
              <a:t>sulphur</a:t>
            </a:r>
            <a:r>
              <a:rPr lang="en-US" sz="4400" dirty="0" smtClean="0"/>
              <a:t> </a:t>
            </a:r>
            <a:r>
              <a:rPr lang="en-US" sz="4400" dirty="0" smtClean="0"/>
              <a:t>1C </a:t>
            </a:r>
            <a:r>
              <a:rPr lang="en-US" sz="4400" dirty="0" smtClean="0"/>
              <a:t>and 9.9 grams of sugar of milk are taken using a balance and weight. </a:t>
            </a:r>
          </a:p>
          <a:p>
            <a:r>
              <a:rPr lang="en-US" sz="4400" dirty="0" smtClean="0"/>
              <a:t>Divide the sugar of milk in 3 equal parts.(</a:t>
            </a:r>
            <a:r>
              <a:rPr lang="en-US" sz="4400" dirty="0" err="1" smtClean="0"/>
              <a:t>Hahnemannian</a:t>
            </a:r>
            <a:r>
              <a:rPr lang="en-US" sz="4400" dirty="0" smtClean="0"/>
              <a:t> method)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One part of sugar of milk is put into the mortar and rubbed for a while in order to close the pores in the inner aspect of the mortar.</a:t>
            </a:r>
          </a:p>
          <a:p>
            <a:r>
              <a:rPr lang="en-US" sz="3200" dirty="0" smtClean="0"/>
              <a:t>Put 0.1g of    </a:t>
            </a:r>
            <a:r>
              <a:rPr lang="en-US" sz="3200" dirty="0" err="1" smtClean="0"/>
              <a:t>sulphur</a:t>
            </a:r>
            <a:r>
              <a:rPr lang="en-US" sz="3200" dirty="0" smtClean="0"/>
              <a:t> </a:t>
            </a:r>
            <a:r>
              <a:rPr lang="en-US" sz="3200" dirty="0" smtClean="0"/>
              <a:t>1C  </a:t>
            </a:r>
            <a:r>
              <a:rPr lang="en-US" sz="3200" dirty="0" smtClean="0"/>
              <a:t>into the mortar and mix it thoroughly with sugar of milk using a spatula. </a:t>
            </a:r>
          </a:p>
          <a:p>
            <a:r>
              <a:rPr lang="en-US" sz="3200" dirty="0" smtClean="0"/>
              <a:t>The mixture is then triturated for 20 minutes</a:t>
            </a:r>
          </a:p>
          <a:p>
            <a:r>
              <a:rPr lang="en-US" sz="3200" dirty="0" smtClean="0"/>
              <a:t>The </a:t>
            </a:r>
            <a:r>
              <a:rPr lang="en-US" sz="3200" dirty="0" err="1" smtClean="0"/>
              <a:t>trituration</a:t>
            </a:r>
            <a:r>
              <a:rPr lang="en-US" sz="3200" dirty="0" smtClean="0"/>
              <a:t> is done in anti clockwise direction from centre to periphery and from periphery to centre. The process should be done with uniform speed and strength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force exerted from shoulder and the time limit for </a:t>
            </a:r>
            <a:r>
              <a:rPr lang="en-US" dirty="0" err="1" smtClean="0"/>
              <a:t>trituration</a:t>
            </a:r>
            <a:r>
              <a:rPr lang="en-US" dirty="0" smtClean="0"/>
              <a:t> is as follows:</a:t>
            </a:r>
          </a:p>
          <a:p>
            <a:r>
              <a:rPr lang="en-US" dirty="0" smtClean="0"/>
              <a:t>6 minutes grinding</a:t>
            </a:r>
          </a:p>
          <a:p>
            <a:r>
              <a:rPr lang="en-US" dirty="0" smtClean="0"/>
              <a:t>3 minutes scrapping             10 minutes(First Sub stage)</a:t>
            </a:r>
          </a:p>
          <a:p>
            <a:r>
              <a:rPr lang="en-US" dirty="0" smtClean="0"/>
              <a:t>1 minute mixing</a:t>
            </a:r>
          </a:p>
          <a:p>
            <a:r>
              <a:rPr lang="en-US" dirty="0" smtClean="0"/>
              <a:t>This process is repeated for another 10 minutes(Second Sub stage) so that the first stage of </a:t>
            </a:r>
            <a:r>
              <a:rPr lang="en-US" dirty="0" err="1" smtClean="0"/>
              <a:t>trituration</a:t>
            </a:r>
            <a:r>
              <a:rPr lang="en-US" dirty="0" smtClean="0"/>
              <a:t> is completed in 20 minutes. 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4648200" y="2590800"/>
            <a:ext cx="533400" cy="1524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Then add the second part of sugar of milk into the mortar and triturated in the same way as before for 10 minutes (First Sub stage)</a:t>
            </a:r>
          </a:p>
          <a:p>
            <a:r>
              <a:rPr lang="en-US" sz="3200" dirty="0" smtClean="0"/>
              <a:t>The same process is repeated for another 10 minutes(Second Sub stage) so that the second stage of </a:t>
            </a:r>
            <a:r>
              <a:rPr lang="en-US" sz="3200" dirty="0" err="1" smtClean="0"/>
              <a:t>trituration</a:t>
            </a:r>
            <a:r>
              <a:rPr lang="en-US" sz="3200" dirty="0" smtClean="0"/>
              <a:t> is completed in 20  minutes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Lastly put the third part of sugar of milk into the mortar and the above process is done for 10 minutes and then repeated for 10 minutes </a:t>
            </a:r>
          </a:p>
          <a:p>
            <a:r>
              <a:rPr lang="en-US" sz="3200" dirty="0" smtClean="0"/>
              <a:t>Thus third stage of </a:t>
            </a:r>
            <a:r>
              <a:rPr lang="en-US" sz="3200" dirty="0" err="1" smtClean="0"/>
              <a:t>trituration</a:t>
            </a:r>
            <a:r>
              <a:rPr lang="en-US" sz="3200" dirty="0" smtClean="0"/>
              <a:t> is also completed in 20 minutes</a:t>
            </a:r>
          </a:p>
          <a:p>
            <a:r>
              <a:rPr lang="en-US" sz="3200" dirty="0" smtClean="0"/>
              <a:t>Thus within the total period of 1 hour the 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 potency of </a:t>
            </a:r>
            <a:r>
              <a:rPr lang="en-US" sz="3200" dirty="0" err="1" smtClean="0"/>
              <a:t>sulphur</a:t>
            </a:r>
            <a:r>
              <a:rPr lang="en-US" sz="3200" dirty="0" smtClean="0"/>
              <a:t> in </a:t>
            </a:r>
            <a:r>
              <a:rPr lang="en-US" dirty="0" err="1" smtClean="0"/>
              <a:t>Cente</a:t>
            </a:r>
            <a:r>
              <a:rPr lang="en-US" sz="3200" dirty="0" err="1" smtClean="0"/>
              <a:t>cimal</a:t>
            </a:r>
            <a:r>
              <a:rPr lang="en-US" sz="3200" dirty="0" smtClean="0"/>
              <a:t> scale is prepared using the process of </a:t>
            </a:r>
            <a:r>
              <a:rPr lang="en-US" sz="3200" dirty="0" err="1" smtClean="0"/>
              <a:t>trituration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medicine is then packed in a butter paper</a:t>
            </a:r>
          </a:p>
          <a:p>
            <a:r>
              <a:rPr lang="en-US" sz="3600" dirty="0" smtClean="0"/>
              <a:t> </a:t>
            </a:r>
            <a:r>
              <a:rPr lang="en-US" sz="3600" dirty="0" err="1" smtClean="0"/>
              <a:t>Labelled</a:t>
            </a:r>
            <a:r>
              <a:rPr lang="en-US" sz="3600" dirty="0" smtClean="0"/>
              <a:t> properly indicating the name of the medicine within its potency.</a:t>
            </a:r>
          </a:p>
          <a:p>
            <a:r>
              <a:rPr lang="en-US" sz="3600" dirty="0" smtClean="0"/>
              <a:t> The medicine is kept in a cool hygienic place for preparation of next potency.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</TotalTime>
  <Words>476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TRITURATION IN CENTESIMAL SCALE</vt:lpstr>
      <vt:lpstr>TRITURATION IN CENTESIMAL  SCALE:Preparation of Sulphur 2C</vt:lpstr>
      <vt:lpstr>REQUIREMENTS</vt:lpstr>
      <vt:lpstr>PROCEDURE</vt:lpstr>
      <vt:lpstr>Slide 5</vt:lpstr>
      <vt:lpstr>Slide 6</vt:lpstr>
      <vt:lpstr>Slide 7</vt:lpstr>
      <vt:lpstr>Slide 8</vt:lpstr>
      <vt:lpstr>Slide 9</vt:lpstr>
      <vt:lpstr>CALCULATION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TRITURATION IN CENTESEMAL SCALE</dc:title>
  <dc:creator>SIVADHADEEPU</dc:creator>
  <cp:lastModifiedBy>SIVADHADEEPU</cp:lastModifiedBy>
  <cp:revision>12</cp:revision>
  <dcterms:created xsi:type="dcterms:W3CDTF">2021-11-17T13:03:54Z</dcterms:created>
  <dcterms:modified xsi:type="dcterms:W3CDTF">2021-11-17T14:26:04Z</dcterms:modified>
</cp:coreProperties>
</file>